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77" r:id="rId2"/>
    <p:sldId id="258" r:id="rId3"/>
    <p:sldId id="278" r:id="rId4"/>
    <p:sldId id="260" r:id="rId5"/>
    <p:sldId id="297" r:id="rId6"/>
    <p:sldId id="263" r:id="rId7"/>
    <p:sldId id="261" r:id="rId8"/>
    <p:sldId id="264" r:id="rId9"/>
    <p:sldId id="305" r:id="rId10"/>
    <p:sldId id="306" r:id="rId11"/>
    <p:sldId id="270" r:id="rId12"/>
    <p:sldId id="303" r:id="rId13"/>
    <p:sldId id="272" r:id="rId14"/>
    <p:sldId id="307" r:id="rId15"/>
    <p:sldId id="274" r:id="rId16"/>
    <p:sldId id="308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CB6BBEF7-9717-4733-A929-535518E6EBF6}">
          <p14:sldIdLst>
            <p14:sldId id="277"/>
            <p14:sldId id="258"/>
          </p14:sldIdLst>
        </p14:section>
        <p14:section name="Créez votre présentation" id="{16378913-E5ED-4281-BAF5-F1F938CB0BED}">
          <p14:sldIdLst>
            <p14:sldId id="278"/>
            <p14:sldId id="260"/>
            <p14:sldId id="297"/>
            <p14:sldId id="263"/>
            <p14:sldId id="261"/>
          </p14:sldIdLst>
        </p14:section>
        <p14:section name="Enrichissez votre présentation" id="{E2D565D1-BA5E-44E6-A40E-50A644912248}">
          <p14:sldIdLst>
            <p14:sldId id="264"/>
            <p14:sldId id="305"/>
            <p14:sldId id="306"/>
          </p14:sldIdLst>
        </p14:section>
        <p14:section name="Effectuez votre présentation" id="{71D59651-8EFA-4415-9623-98B4C4A8699C}">
          <p14:sldIdLst>
            <p14:sldId id="270"/>
            <p14:sldId id="303"/>
            <p14:sldId id="272"/>
            <p14:sldId id="307"/>
          </p14:sldIdLst>
        </p14:section>
        <p14:section name="Ce n’est pas tout !" id="{2E16B512-814A-4DC1-A986-25475E10E0EF}">
          <p14:sldIdLst>
            <p14:sldId id="274"/>
            <p14:sldId id="30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2" autoAdjust="0"/>
    <p:restoredTop sz="89825" autoAdjust="0"/>
  </p:normalViewPr>
  <p:slideViewPr>
    <p:cSldViewPr>
      <p:cViewPr>
        <p:scale>
          <a:sx n="95" d="100"/>
          <a:sy n="95" d="100"/>
        </p:scale>
        <p:origin x="-75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fr-FR" sz="1200"/>
            </a:lvl1pPr>
          </a:lstStyle>
          <a:p>
            <a:fld id="{00F830A1-3891-4B82-A120-081866556DA0}" type="datetimeFigureOut">
              <a:pPr/>
              <a:t>05/10/2016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Niveau 2</a:t>
            </a:r>
          </a:p>
          <a:p>
            <a:pPr lvl="2"/>
            <a:r>
              <a:rPr lang="fr-FR"/>
              <a:t>Niveau 3</a:t>
            </a:r>
          </a:p>
          <a:p>
            <a:pPr lvl="3"/>
            <a:r>
              <a:rPr lang="fr-FR"/>
              <a:t>Niveau 4</a:t>
            </a:r>
          </a:p>
          <a:p>
            <a:pPr lvl="4"/>
            <a:r>
              <a:rPr lang="fr-FR"/>
              <a:t>Niveau 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fr-FR" sz="1200"/>
            </a:lvl1pPr>
          </a:lstStyle>
          <a:p>
            <a:fld id="{58CC9574-A819-4FE4-99A7-1E27AD09ADC2}" type="slidenum"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452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Cette </a:t>
            </a:r>
            <a:r>
              <a:rPr lang="fr-FR" dirty="0" smtClean="0"/>
              <a:t>présentation illustre les nouvelles fonctionnalités de PowerPoint, qui sont optimisées pour un affichage sous forme de diaporama. Ces diapositives visent à vous donner des idées pour créer des présentations captivantes dans PowerPoint 2010.</a:t>
            </a:r>
          </a:p>
          <a:p>
            <a:endParaRPr lang="fr-FR" dirty="0" smtClean="0"/>
          </a:p>
          <a:p>
            <a:r>
              <a:rPr lang="fr-FR" dirty="0" smtClean="0"/>
              <a:t>Pour obtenir d’autres exemples de modèles, cliquez sur l’onglet Fichier puis, dans l’onglet Nouveau, cliquez sur Exemples de modèles.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4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5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10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fr-FR" smtClean="0"/>
              <a:pPr/>
              <a:t>12</a:t>
            </a:fld>
            <a:endParaRPr lang="fr-F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13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14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fr-FR" smtClean="0">
                <a:solidFill>
                  <a:prstClr val="black"/>
                </a:solidFill>
              </a:rPr>
              <a:pPr/>
              <a:t>15</a:t>
            </a:fld>
            <a:endParaRPr lang="fr-F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Cette </a:t>
            </a:r>
            <a:r>
              <a:rPr lang="fr-FR" dirty="0" smtClean="0"/>
              <a:t>présentation illustre les nouvelles fonctionnalités de PowerPoint, qui sont optimisées pour un affichage sous forme de diaporama. Ces diapositives visent à vous donner des idées pour créer des présentations captivantes dans PowerPoint 2010.</a:t>
            </a:r>
          </a:p>
          <a:p>
            <a:endParaRPr lang="fr-FR" dirty="0" smtClean="0"/>
          </a:p>
          <a:p>
            <a:r>
              <a:rPr lang="fr-FR" dirty="0" smtClean="0"/>
              <a:t>Pour obtenir d’autres exemples de modèles, cliquez sur l’onglet Fichier puis, dans l’onglet Nouveau, cliquez sur Exemples de modèles.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fr-FR" smtClean="0"/>
              <a:pPr/>
              <a:t>16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fr-FR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fr-FR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kumimoji="0" lang="fr-FR"/>
              <a:t>Modifiez le style des sous-titres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 eaLnBrk="1" latinLnBrk="0" hangingPunct="1">
              <a:defRPr kumimoji="0" lang="fr-FR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eaLnBrk="1" latinLnBrk="0" hangingPunct="1"/>
            <a:r>
              <a:rPr lang="fr-FR" smtClean="0"/>
              <a:t>Modifiez le style du titre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 eaLnBrk="1" latinLnBrk="0" hangingPunct="1">
              <a:defRPr kumimoji="0" lang="fr-FR" sz="3000" b="1" cap="all"/>
            </a:lvl1pPr>
          </a:lstStyle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fr-F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fr-F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fr-F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fr-FR"/>
              <a:t>             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fr-FR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fr-FR"/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 eaLnBrk="1" latinLnBrk="0" hangingPunct="1">
              <a:defRPr kumimoji="0" lang="fr-FR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 : accentua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fr-FR" sz="2800">
                <a:solidFill>
                  <a:schemeClr val="bg1"/>
                </a:solidFill>
              </a:defRPr>
            </a:lvl1pPr>
          </a:lstStyle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fr-F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fr-F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fr-F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fr-F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fr-F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fr-FR" sz="1800"/>
            </a:lvl6pPr>
            <a:lvl7pPr eaLnBrk="1" latinLnBrk="0" hangingPunct="1">
              <a:defRPr kumimoji="0" lang="fr-FR" sz="1800"/>
            </a:lvl7pPr>
            <a:lvl8pPr eaLnBrk="1" latinLnBrk="0" hangingPunct="1">
              <a:defRPr kumimoji="0" lang="fr-FR" sz="1800"/>
            </a:lvl8pPr>
            <a:lvl9pPr eaLnBrk="1" latinLnBrk="0" hangingPunct="1">
              <a:defRPr kumimoji="0" lang="fr-FR" sz="1800"/>
            </a:lvl9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fr-FR"/>
            </a:lvl1pPr>
          </a:lstStyle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seul : accentua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fr-FR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/>
              <a:t>Modifiez le style du titre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fr-FR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fr-FR" sz="2000" b="1"/>
            </a:lvl2pPr>
            <a:lvl3pPr marL="914400" indent="0" eaLnBrk="1" latinLnBrk="0" hangingPunct="1">
              <a:buNone/>
              <a:defRPr kumimoji="0" lang="fr-FR" sz="1800" b="1"/>
            </a:lvl3pPr>
            <a:lvl4pPr marL="1371600" indent="0" eaLnBrk="1" latinLnBrk="0" hangingPunct="1">
              <a:buNone/>
              <a:defRPr kumimoji="0" lang="fr-FR" sz="1600" b="1"/>
            </a:lvl4pPr>
            <a:lvl5pPr marL="1828800" indent="0" eaLnBrk="1" latinLnBrk="0" hangingPunct="1">
              <a:buNone/>
              <a:defRPr kumimoji="0" lang="fr-FR" sz="1600" b="1"/>
            </a:lvl5pPr>
            <a:lvl6pPr marL="2286000" indent="0" eaLnBrk="1" latinLnBrk="0" hangingPunct="1">
              <a:buNone/>
              <a:defRPr kumimoji="0" lang="fr-FR" sz="1600" b="1"/>
            </a:lvl6pPr>
            <a:lvl7pPr marL="2743200" indent="0" eaLnBrk="1" latinLnBrk="0" hangingPunct="1">
              <a:buNone/>
              <a:defRPr kumimoji="0" lang="fr-FR" sz="1600" b="1"/>
            </a:lvl7pPr>
            <a:lvl8pPr marL="3200400" indent="0" eaLnBrk="1" latinLnBrk="0" hangingPunct="1">
              <a:buNone/>
              <a:defRPr kumimoji="0" lang="fr-FR" sz="1600" b="1"/>
            </a:lvl8pPr>
            <a:lvl9pPr marL="3657600" indent="0" eaLnBrk="1" latinLnBrk="0" hangingPunct="1">
              <a:buNone/>
              <a:defRPr kumimoji="0" lang="fr-FR" sz="1600" b="1"/>
            </a:lvl9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avec text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fr-FR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fr-FR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fr-FR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kumimoji="0" lang="fr-FR"/>
              <a:t>Modifiez le style des sous-titres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fr-FR" sz="2000" b="1"/>
            </a:lvl1pPr>
          </a:lstStyle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fr-FR" sz="2800">
                <a:solidFill>
                  <a:schemeClr val="bg1"/>
                </a:solidFill>
              </a:defRPr>
            </a:lvl1pPr>
            <a:lvl2pPr eaLnBrk="1" latinLnBrk="0" hangingPunct="1">
              <a:defRPr kumimoji="0" lang="fr-FR" sz="2800">
                <a:solidFill>
                  <a:schemeClr val="bg1"/>
                </a:solidFill>
              </a:defRPr>
            </a:lvl2pPr>
            <a:lvl3pPr eaLnBrk="1" latinLnBrk="0" hangingPunct="1">
              <a:defRPr kumimoji="0" lang="fr-FR" sz="2400">
                <a:solidFill>
                  <a:schemeClr val="bg1"/>
                </a:solidFill>
              </a:defRPr>
            </a:lvl3pPr>
            <a:lvl4pPr eaLnBrk="1" latinLnBrk="0" hangingPunct="1">
              <a:defRPr kumimoji="0" lang="fr-FR" sz="2000">
                <a:solidFill>
                  <a:schemeClr val="bg1"/>
                </a:solidFill>
              </a:defRPr>
            </a:lvl4pPr>
            <a:lvl5pPr eaLnBrk="1" latinLnBrk="0" hangingPunct="1">
              <a:defRPr kumimoji="0" lang="fr-FR" sz="2000">
                <a:solidFill>
                  <a:schemeClr val="bg1"/>
                </a:solidFill>
              </a:defRPr>
            </a:lvl5pPr>
            <a:lvl6pPr eaLnBrk="1" latinLnBrk="0" hangingPunct="1">
              <a:defRPr kumimoji="0" lang="fr-FR" sz="2000"/>
            </a:lvl6pPr>
            <a:lvl7pPr eaLnBrk="1" latinLnBrk="0" hangingPunct="1">
              <a:defRPr kumimoji="0" lang="fr-FR" sz="2000"/>
            </a:lvl7pPr>
            <a:lvl8pPr eaLnBrk="1" latinLnBrk="0" hangingPunct="1">
              <a:defRPr kumimoji="0" lang="fr-FR" sz="2000"/>
            </a:lvl8pPr>
            <a:lvl9pPr eaLnBrk="1" latinLnBrk="0" hangingPunct="1">
              <a:defRPr kumimoji="0" lang="fr-FR" sz="2000"/>
            </a:lvl9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fr-F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fr-FR" sz="1200"/>
            </a:lvl2pPr>
            <a:lvl3pPr marL="914400" indent="0" eaLnBrk="1" latinLnBrk="0" hangingPunct="1">
              <a:buNone/>
              <a:defRPr kumimoji="0" lang="fr-FR" sz="1000"/>
            </a:lvl3pPr>
            <a:lvl4pPr marL="1371600" indent="0" eaLnBrk="1" latinLnBrk="0" hangingPunct="1">
              <a:buNone/>
              <a:defRPr kumimoji="0" lang="fr-FR" sz="900"/>
            </a:lvl4pPr>
            <a:lvl5pPr marL="1828800" indent="0" eaLnBrk="1" latinLnBrk="0" hangingPunct="1">
              <a:buNone/>
              <a:defRPr kumimoji="0" lang="fr-FR" sz="900"/>
            </a:lvl5pPr>
            <a:lvl6pPr marL="2286000" indent="0" eaLnBrk="1" latinLnBrk="0" hangingPunct="1">
              <a:buNone/>
              <a:defRPr kumimoji="0" lang="fr-FR" sz="900"/>
            </a:lvl6pPr>
            <a:lvl7pPr marL="2743200" indent="0" eaLnBrk="1" latinLnBrk="0" hangingPunct="1">
              <a:buNone/>
              <a:defRPr kumimoji="0" lang="fr-FR" sz="900"/>
            </a:lvl7pPr>
            <a:lvl8pPr marL="3200400" indent="0" eaLnBrk="1" latinLnBrk="0" hangingPunct="1">
              <a:buNone/>
              <a:defRPr kumimoji="0" lang="fr-FR" sz="900"/>
            </a:lvl8pPr>
            <a:lvl9pPr marL="3657600" indent="0" eaLnBrk="1" latinLnBrk="0" hangingPunct="1">
              <a:buNone/>
              <a:defRPr kumimoji="0" lang="fr-FR" sz="900"/>
            </a:lvl9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édia avec légen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fr-FR" b="1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fr-FR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 eaLnBrk="1" latinLnBrk="0" hangingPunct="1">
              <a:buNone/>
              <a:defRPr kumimoji="0" lang="fr-FR"/>
            </a:lvl1pPr>
          </a:lstStyle>
          <a:p>
            <a:pPr eaLnBrk="1" latinLnBrk="0" hangingPunct="1"/>
            <a:r>
              <a:rPr lang="fr-FR" smtClean="0"/>
              <a:t>Cliquez sur l'icône pour ajouter l'élément multimédia</a:t>
            </a:r>
            <a:endParaRPr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fr-FR" sz="2400">
                <a:solidFill>
                  <a:schemeClr val="bg1"/>
                </a:solidFill>
              </a:defRPr>
            </a:lvl1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fr-FR" b="1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fr-FR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fr-FR" sz="3200"/>
            </a:lvl1pPr>
            <a:lvl2pPr marL="457200" indent="0" eaLnBrk="1" latinLnBrk="0" hangingPunct="1">
              <a:buNone/>
              <a:defRPr kumimoji="0" lang="fr-FR" sz="2800"/>
            </a:lvl2pPr>
            <a:lvl3pPr marL="914400" indent="0" eaLnBrk="1" latinLnBrk="0" hangingPunct="1">
              <a:buNone/>
              <a:defRPr kumimoji="0" lang="fr-FR" sz="2400"/>
            </a:lvl3pPr>
            <a:lvl4pPr marL="1371600" indent="0" eaLnBrk="1" latinLnBrk="0" hangingPunct="1">
              <a:buNone/>
              <a:defRPr kumimoji="0" lang="fr-FR" sz="2000"/>
            </a:lvl4pPr>
            <a:lvl5pPr marL="1828800" indent="0" eaLnBrk="1" latinLnBrk="0" hangingPunct="1">
              <a:buNone/>
              <a:defRPr kumimoji="0" lang="fr-FR" sz="2000"/>
            </a:lvl5pPr>
            <a:lvl6pPr marL="2286000" indent="0" eaLnBrk="1" latinLnBrk="0" hangingPunct="1">
              <a:buNone/>
              <a:defRPr kumimoji="0" lang="fr-FR" sz="2000"/>
            </a:lvl6pPr>
            <a:lvl7pPr marL="2743200" indent="0" eaLnBrk="1" latinLnBrk="0" hangingPunct="1">
              <a:buNone/>
              <a:defRPr kumimoji="0" lang="fr-FR" sz="2000"/>
            </a:lvl7pPr>
            <a:lvl8pPr marL="3200400" indent="0" eaLnBrk="1" latinLnBrk="0" hangingPunct="1">
              <a:buNone/>
              <a:defRPr kumimoji="0" lang="fr-FR" sz="2000"/>
            </a:lvl8pPr>
            <a:lvl9pPr marL="3657600" indent="0" eaLnBrk="1" latinLnBrk="0" hangingPunct="1">
              <a:buNone/>
              <a:defRPr kumimoji="0" lang="fr-FR" sz="2000"/>
            </a:lvl9pPr>
          </a:lstStyle>
          <a:p>
            <a:pPr eaLnBrk="1" latinLnBrk="0" hangingPunct="1"/>
            <a:r>
              <a:rPr lang="fr-FR" smtClean="0"/>
              <a:t>Cliquez sur l'icône pour ajouter une image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fr-FR" sz="1400"/>
            </a:lvl1pPr>
            <a:lvl2pPr marL="457200" indent="0" eaLnBrk="1" latinLnBrk="0" hangingPunct="1">
              <a:buNone/>
              <a:defRPr kumimoji="0" lang="fr-FR" sz="1200"/>
            </a:lvl2pPr>
            <a:lvl3pPr marL="914400" indent="0" eaLnBrk="1" latinLnBrk="0" hangingPunct="1">
              <a:buNone/>
              <a:defRPr kumimoji="0" lang="fr-FR" sz="1000"/>
            </a:lvl3pPr>
            <a:lvl4pPr marL="1371600" indent="0" eaLnBrk="1" latinLnBrk="0" hangingPunct="1">
              <a:buNone/>
              <a:defRPr kumimoji="0" lang="fr-FR" sz="900"/>
            </a:lvl4pPr>
            <a:lvl5pPr marL="1828800" indent="0" eaLnBrk="1" latinLnBrk="0" hangingPunct="1">
              <a:buNone/>
              <a:defRPr kumimoji="0" lang="fr-FR" sz="900"/>
            </a:lvl5pPr>
            <a:lvl6pPr marL="2286000" indent="0" eaLnBrk="1" latinLnBrk="0" hangingPunct="1">
              <a:buNone/>
              <a:defRPr kumimoji="0" lang="fr-FR" sz="900"/>
            </a:lvl6pPr>
            <a:lvl7pPr marL="2743200" indent="0" eaLnBrk="1" latinLnBrk="0" hangingPunct="1">
              <a:buNone/>
              <a:defRPr kumimoji="0" lang="fr-FR" sz="900"/>
            </a:lvl7pPr>
            <a:lvl8pPr marL="3200400" indent="0" eaLnBrk="1" latinLnBrk="0" hangingPunct="1">
              <a:buNone/>
              <a:defRPr kumimoji="0" lang="fr-FR" sz="900"/>
            </a:lvl8pPr>
            <a:lvl9pPr marL="3657600" indent="0" eaLnBrk="1" latinLnBrk="0" hangingPunct="1">
              <a:buNone/>
              <a:defRPr kumimoji="0" lang="fr-FR" sz="900"/>
            </a:lvl9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texte vertical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fr-FR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/>
              <a:t>    Modifiez le style du titre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fr-FR" smtClean="0"/>
              <a:t>Modifiez le style du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fr-F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pPr/>
              <a:t>05/10/2016</a:t>
            </a:fld>
            <a:endParaRPr kumimoji="0"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pPr/>
              <a:t>‹N°›</a:t>
            </a:fld>
            <a:endParaRPr kumimoji="0"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6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fr-FR" smtClean="0"/>
              <a:t>Modifiez le style du titre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fr-F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pPr/>
              <a:t>05/10/2016</a:t>
            </a:fld>
            <a:endParaRPr kumimoji="0"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fr-F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fr-F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pPr/>
              <a:t>‹N°›</a:t>
            </a:fld>
            <a:endParaRPr kumimoji="0"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1" r:id="rId4"/>
    <p:sldLayoutId id="2147483652" r:id="rId5"/>
    <p:sldLayoutId id="2147483654" r:id="rId6"/>
    <p:sldLayoutId id="2147483655" r:id="rId7"/>
    <p:sldLayoutId id="2147483660" r:id="rId8"/>
    <p:sldLayoutId id="2147483656" r:id="rId9"/>
    <p:sldLayoutId id="2147483676" r:id="rId10"/>
    <p:sldLayoutId id="2147483657" r:id="rId11"/>
    <p:sldLayoutId id="2147483658" r:id="rId12"/>
    <p:sldLayoutId id="2147483659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0" lang="fr-F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fr-FR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fr-F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fr-FR"/>
      </a:defPPr>
      <a:lvl1pPr marL="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733800" y="1316420"/>
            <a:ext cx="4953000" cy="1416269"/>
          </a:xfrm>
        </p:spPr>
        <p:txBody>
          <a:bodyPr>
            <a:normAutofit/>
          </a:bodyPr>
          <a:lstStyle/>
          <a:p>
            <a:r>
              <a:rPr lang="fr-FR" dirty="0" err="1" smtClean="0"/>
              <a:t>Villy</a:t>
            </a:r>
            <a:r>
              <a:rPr lang="fr-FR" dirty="0" smtClean="0"/>
              <a:t>-en-Auxois – 07 octobre 2016</a:t>
            </a:r>
          </a:p>
          <a:p>
            <a:r>
              <a:rPr lang="fr-FR" dirty="0" smtClean="0"/>
              <a:t>Frédéric Imbert – Maire de </a:t>
            </a:r>
            <a:r>
              <a:rPr lang="fr-FR" dirty="0" err="1" smtClean="0"/>
              <a:t>Clénay</a:t>
            </a:r>
            <a:endParaRPr lang="fr-FR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3048000"/>
            <a:ext cx="7239000" cy="1828800"/>
          </a:xfrm>
        </p:spPr>
        <p:txBody>
          <a:bodyPr>
            <a:normAutofit/>
          </a:bodyPr>
          <a:lstStyle/>
          <a:p>
            <a:pPr algn="l"/>
            <a:r>
              <a:rPr lang="fr-FR" sz="2400" b="0" dirty="0" smtClean="0">
                <a:solidFill>
                  <a:srgbClr val="7BCF27"/>
                </a:solidFill>
                <a:latin typeface="Calibri" pitchFamily="34" charset="0"/>
              </a:rPr>
              <a:t>Municipalité / Associations</a:t>
            </a:r>
            <a:r>
              <a:rPr lang="fr-FR" sz="2400" b="0" dirty="0">
                <a:solidFill>
                  <a:srgbClr val="262626"/>
                </a:solidFill>
              </a:rPr>
              <a:t/>
            </a:r>
            <a:br>
              <a:rPr lang="fr-FR" sz="2400" b="0" dirty="0">
                <a:solidFill>
                  <a:srgbClr val="262626"/>
                </a:solidFill>
              </a:rPr>
            </a:br>
            <a:r>
              <a:rPr lang="fr-FR" sz="5600" b="0" dirty="0" smtClean="0">
                <a:solidFill>
                  <a:prstClr val="white"/>
                </a:solidFill>
              </a:rPr>
              <a:t>Changer de relation</a:t>
            </a:r>
            <a:endParaRPr lang="fr-FR" sz="5600" b="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88640"/>
            <a:ext cx="19716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1905000" y="2936809"/>
            <a:ext cx="5257800" cy="1588"/>
          </a:xfrm>
          <a:prstGeom prst="line">
            <a:avLst/>
          </a:prstGeom>
          <a:ln w="476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50711" y="5127978"/>
            <a:ext cx="7973935" cy="40011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algn="r"/>
            <a:r>
              <a:rPr lang="fr-F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Municipalité / Associations = changer de relation</a:t>
            </a:r>
            <a:endParaRPr lang="fr-FR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686800" y="528448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rgbClr val="FF6600"/>
                </a:solidFill>
              </a:rPr>
              <a:t>           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762000" y="1557456"/>
            <a:ext cx="2057400" cy="2708434"/>
            <a:chOff x="762000" y="1557456"/>
            <a:chExt cx="2057400" cy="2708434"/>
          </a:xfrm>
        </p:grpSpPr>
        <p:sp>
          <p:nvSpPr>
            <p:cNvPr id="6" name="Oval 5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>
              <a:outerShdw blurRad="1524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/>
                <a:t>             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21392" y="1557456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7000" b="1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pPr algn="ctr">
                <a:lnSpc>
                  <a:spcPct val="80000"/>
                </a:lnSpc>
              </a:pPr>
              <a:r>
                <a:rPr lang="fr-FR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1 dynamique favorable</a:t>
              </a:r>
              <a:endParaRPr lang="fr-FR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007328" y="1992354"/>
              <a:ext cx="1583472" cy="1295400"/>
            </a:xfrm>
            <a:prstGeom prst="ellipse">
              <a:avLst/>
            </a:prstGeom>
            <a:gradFill flip="none" rotWithShape="1">
              <a:gsLst>
                <a:gs pos="63000">
                  <a:schemeClr val="bg1">
                    <a:alpha val="7000"/>
                  </a:schemeClr>
                </a:gs>
                <a:gs pos="72000">
                  <a:schemeClr val="bg1">
                    <a:alpha val="1500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/>
                <a:t>       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543300" y="1591943"/>
            <a:ext cx="2057400" cy="2708434"/>
            <a:chOff x="3543300" y="1591943"/>
            <a:chExt cx="2057400" cy="2708434"/>
          </a:xfrm>
        </p:grpSpPr>
        <p:sp>
          <p:nvSpPr>
            <p:cNvPr id="4" name="Oval 3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50000">
                  <a:srgbClr val="399ECB"/>
                </a:gs>
                <a:gs pos="100000">
                  <a:srgbClr val="0077D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>
              <a:outerShdw blurRad="1270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/>
                <a:t>             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7000" b="1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2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fr-FR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Des objectifs partagés</a:t>
              </a:r>
              <a:endParaRPr lang="fr-FR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3782124" y="1988634"/>
              <a:ext cx="1583472" cy="1295400"/>
            </a:xfrm>
            <a:prstGeom prst="ellipse">
              <a:avLst/>
            </a:prstGeom>
            <a:gradFill flip="none" rotWithShape="1">
              <a:gsLst>
                <a:gs pos="63000">
                  <a:schemeClr val="bg1">
                    <a:alpha val="7000"/>
                  </a:schemeClr>
                </a:gs>
                <a:gs pos="72000">
                  <a:schemeClr val="bg1">
                    <a:alpha val="1500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/>
                <a:t>       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24600" y="1587511"/>
            <a:ext cx="2057400" cy="2708434"/>
            <a:chOff x="6324600" y="1587511"/>
            <a:chExt cx="2057400" cy="2708434"/>
          </a:xfrm>
        </p:grpSpPr>
        <p:sp>
          <p:nvSpPr>
            <p:cNvPr id="5" name="Oval 4"/>
            <p:cNvSpPr/>
            <p:nvPr/>
          </p:nvSpPr>
          <p:spPr>
            <a:xfrm>
              <a:off x="6324600" y="1953643"/>
              <a:ext cx="2057400" cy="2057400"/>
            </a:xfrm>
            <a:prstGeom prst="ellipse">
              <a:avLst/>
            </a:prstGeom>
            <a:gradFill flip="none" rotWithShape="1">
              <a:gsLst>
                <a:gs pos="5000">
                  <a:srgbClr val="84D830"/>
                </a:gs>
                <a:gs pos="48000">
                  <a:srgbClr val="7BCF27"/>
                </a:gs>
                <a:gs pos="100000">
                  <a:srgbClr val="56901C"/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>
              <a:outerShdw blurRad="1524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/>
                <a:t>            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21604" y="1587511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7000" b="1">
                  <a:solidFill>
                    <a:srgbClr val="65B131">
                      <a:alpha val="64000"/>
                    </a:srgbClr>
                  </a:solidFill>
                  <a:latin typeface="+mj-lt"/>
                  <a:cs typeface="Arial" pitchFamily="34" charset="0"/>
                </a:rPr>
                <a:t>3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11810" y="2674651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 fontScale="77500" lnSpcReduction="20000"/>
            </a:bodyPr>
            <a:lstStyle/>
            <a:p>
              <a:pPr algn="ctr">
                <a:lnSpc>
                  <a:spcPct val="80000"/>
                </a:lnSpc>
              </a:pPr>
              <a:r>
                <a:rPr lang="fr-FR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Entre subventions et </a:t>
              </a:r>
              <a:r>
                <a:rPr lang="fr-FR" sz="2300" b="1" spc="60" dirty="0" err="1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co</a:t>
              </a:r>
              <a:r>
                <a:rPr lang="fr-FR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-construction</a:t>
              </a:r>
              <a:endParaRPr lang="fr-FR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569928" y="2005362"/>
              <a:ext cx="1583472" cy="1295400"/>
            </a:xfrm>
            <a:prstGeom prst="ellipse">
              <a:avLst/>
            </a:prstGeom>
            <a:gradFill flip="none" rotWithShape="1">
              <a:gsLst>
                <a:gs pos="63000">
                  <a:schemeClr val="bg1">
                    <a:alpha val="7000"/>
                  </a:schemeClr>
                </a:gs>
                <a:gs pos="72000">
                  <a:schemeClr val="bg1">
                    <a:alpha val="1500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/>
                <a:t>       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fr-FR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1 dynamique favorable</a:t>
            </a:r>
            <a:endParaRPr lang="fr-FR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121392" y="1557456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0" b="1">
                <a:solidFill>
                  <a:srgbClr val="F26200">
                    <a:alpha val="40000"/>
                  </a:srgbClr>
                </a:solidFill>
                <a:cs typeface="Arial" pitchFamily="34" charset="0"/>
              </a:rPr>
              <a:t>1</a:t>
            </a:r>
          </a:p>
        </p:txBody>
      </p:sp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373880" y="1219200"/>
            <a:ext cx="4302576" cy="24745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4000"/>
              </a:lnSpc>
            </a:pPr>
            <a:r>
              <a:rPr lang="fr-FR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Clénay</a:t>
            </a:r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– 860 habitants</a:t>
            </a: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</a:p>
          <a:p>
            <a:pPr>
              <a:lnSpc>
                <a:spcPct val="114000"/>
              </a:lnSpc>
            </a:pP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Communauté de communes du Val de Norge</a:t>
            </a:r>
          </a:p>
          <a:p>
            <a:pPr>
              <a:lnSpc>
                <a:spcPct val="114000"/>
              </a:lnSpc>
            </a:pP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1 école primaire</a:t>
            </a:r>
          </a:p>
          <a:p>
            <a:pPr>
              <a:lnSpc>
                <a:spcPct val="114000"/>
              </a:lnSpc>
            </a:pP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7 associations en 2016 (sports, culture, développement local, solidarité)</a:t>
            </a:r>
          </a:p>
          <a:p>
            <a:pPr>
              <a:lnSpc>
                <a:spcPct val="114000"/>
              </a:lnSpc>
            </a:pP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2 en 2008</a:t>
            </a:r>
          </a:p>
          <a:p>
            <a:pPr>
              <a:lnSpc>
                <a:spcPct val="114000"/>
              </a:lnSpc>
            </a:pP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1 club de futsal en Ligue 2, vitrine du village</a:t>
            </a:r>
          </a:p>
          <a:p>
            <a:pPr>
              <a:lnSpc>
                <a:spcPct val="114000"/>
              </a:lnSpc>
            </a:pP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1 club de tennis de table en régional</a:t>
            </a:r>
          </a:p>
          <a:p>
            <a:pPr>
              <a:lnSpc>
                <a:spcPct val="114000"/>
              </a:lnSpc>
            </a:pP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17 activités différentes proposées chaque semaine </a:t>
            </a:r>
          </a:p>
          <a:p>
            <a:pPr>
              <a:lnSpc>
                <a:spcPct val="114000"/>
              </a:lnSpc>
            </a:pPr>
            <a:r>
              <a:rPr lang="fr-F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Trophée Sport du Bien Public en 2016</a:t>
            </a:r>
          </a:p>
          <a:p>
            <a:pPr>
              <a:lnSpc>
                <a:spcPct val="114000"/>
              </a:lnSpc>
            </a:pPr>
            <a:endParaRPr lang="fr-FR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lnSpc>
                <a:spcPct val="114000"/>
              </a:lnSpc>
            </a:pPr>
            <a:endParaRPr lang="fr-FR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>
              <a:lnSpc>
                <a:spcPct val="114000"/>
              </a:lnSpc>
            </a:pPr>
            <a:endParaRPr lang="fr-FR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fr-FR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  <a:ea typeface="+mn-ea"/>
                <a:cs typeface="+mn-cs"/>
              </a:rPr>
              <a:t>Quelques </a:t>
            </a:r>
            <a:r>
              <a:rPr lang="fr-FR" sz="28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cs"/>
              </a:rPr>
              <a:t>chiffres</a:t>
            </a:r>
            <a:endParaRPr lang="fr-FR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69" y="1219200"/>
            <a:ext cx="3139043" cy="223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69" y="4157987"/>
            <a:ext cx="3573066" cy="121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030" y="1548854"/>
            <a:ext cx="4953000" cy="265457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>
              <a:spcBef>
                <a:spcPts val="100"/>
              </a:spcBef>
              <a:buFontTx/>
              <a:buChar char="-"/>
            </a:pPr>
            <a:r>
              <a:rPr lang="fr-FR" sz="2000" b="1" dirty="0" smtClean="0">
                <a:solidFill>
                  <a:srgbClr val="68CBFC"/>
                </a:solidFill>
              </a:rPr>
              <a:t>un héritage facilitateur</a:t>
            </a:r>
          </a:p>
          <a:p>
            <a:pPr marL="342900" indent="-342900">
              <a:spcBef>
                <a:spcPts val="100"/>
              </a:spcBef>
              <a:buFontTx/>
              <a:buChar char="-"/>
            </a:pPr>
            <a:r>
              <a:rPr lang="fr-FR" sz="2000" b="1" dirty="0" smtClean="0">
                <a:solidFill>
                  <a:srgbClr val="68CBFC"/>
                </a:solidFill>
              </a:rPr>
              <a:t>une stratégie d’équipement</a:t>
            </a:r>
          </a:p>
          <a:p>
            <a:pPr marL="342900" indent="-342900">
              <a:spcBef>
                <a:spcPts val="100"/>
              </a:spcBef>
              <a:buFontTx/>
              <a:buChar char="-"/>
            </a:pPr>
            <a:r>
              <a:rPr lang="fr-FR" sz="2000" b="1" dirty="0">
                <a:solidFill>
                  <a:srgbClr val="68CBFC"/>
                </a:solidFill>
              </a:rPr>
              <a:t>u</a:t>
            </a:r>
            <a:r>
              <a:rPr lang="fr-FR" sz="2000" b="1" dirty="0" smtClean="0">
                <a:solidFill>
                  <a:srgbClr val="68CBFC"/>
                </a:solidFill>
              </a:rPr>
              <a:t>ne volonté  d’optimiser l’utilisation (20h d’utilisation hebdomadaire en 2008 – 70h en 2016)</a:t>
            </a:r>
            <a:endParaRPr lang="fr-FR" sz="2000" dirty="0">
              <a:solidFill>
                <a:prstClr val="white"/>
              </a:solidFill>
            </a:endParaRPr>
          </a:p>
          <a:p>
            <a:endParaRPr lang="fr-FR" sz="24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391" y="404664"/>
            <a:ext cx="4648200" cy="966141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r>
              <a:rPr lang="fr-FR" sz="4400" b="1" dirty="0" smtClean="0">
                <a:solidFill>
                  <a:srgbClr val="7BCF27"/>
                </a:solidFill>
              </a:rPr>
              <a:t>Des équipements </a:t>
            </a:r>
            <a:endParaRPr lang="fr-FR" sz="4400" b="1" dirty="0">
              <a:solidFill>
                <a:srgbClr val="7BCF27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554" y="1087956"/>
            <a:ext cx="2702000" cy="18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365" y="3212976"/>
            <a:ext cx="2683189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26053"/>
            <a:ext cx="218844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797" y="3626053"/>
            <a:ext cx="30670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7"/>
          <p:cNvSpPr txBox="1"/>
          <p:nvPr/>
        </p:nvSpPr>
        <p:spPr>
          <a:xfrm>
            <a:off x="251519" y="5301208"/>
            <a:ext cx="5282327" cy="136815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14000"/>
              </a:lnSpc>
            </a:pPr>
            <a:r>
              <a:rPr lang="fr-FR" sz="2000" b="1" dirty="0" smtClean="0">
                <a:solidFill>
                  <a:srgbClr val="F48914"/>
                </a:solidFill>
              </a:rPr>
              <a:t>Un environnement favorable pour le développement associatif du fait d’une volonté municipale forte et de bénévoles engagés</a:t>
            </a:r>
            <a:endParaRPr lang="fr-FR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>
            <a:gsLst>
              <a:gs pos="0">
                <a:srgbClr val="00B0F0"/>
              </a:gs>
              <a:gs pos="50000">
                <a:srgbClr val="399ECB"/>
              </a:gs>
              <a:gs pos="100000">
                <a:srgbClr val="0077D0"/>
              </a:gs>
            </a:gsLst>
            <a:path path="circle">
              <a:fillToRect l="50000" t="50000" r="50000" b="50000"/>
            </a:path>
          </a:gradFill>
          <a:ln w="82550">
            <a:noFill/>
          </a:ln>
          <a:effectLst>
            <a:outerShdw blurRad="1270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8" name="Oval 7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59728" y="1531434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0" b="1">
                <a:solidFill>
                  <a:srgbClr val="2A7A9E">
                    <a:alpha val="40000"/>
                  </a:srgbClr>
                </a:solidFill>
                <a:cs typeface="Arial" pitchFamily="34" charset="0"/>
              </a:rPr>
              <a:t>2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fr-FR" sz="4000" cap="none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Des objectifs partagés</a:t>
            </a:r>
            <a:endParaRPr lang="fr-FR" sz="4000" b="0" cap="none" dirty="0">
              <a:solidFill>
                <a:prstClr val="black">
                  <a:lumMod val="50000"/>
                  <a:lumOff val="50000"/>
                </a:prstClr>
              </a:solidFill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endParaRPr lang="fr-FR" sz="17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146014" y="2450815"/>
            <a:ext cx="5486400" cy="1041969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endParaRPr lang="fr-FR" sz="32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3999" y="685800"/>
            <a:ext cx="7391401" cy="134982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fr-FR" sz="2800" b="1" dirty="0" err="1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Clénay</a:t>
            </a:r>
            <a:r>
              <a:rPr lang="fr-FR" sz="2800" b="1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, village à vivre</a:t>
            </a:r>
            <a:endParaRPr lang="fr-FR" sz="2800" b="1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>
              <a:lnSpc>
                <a:spcPct val="30000"/>
              </a:lnSpc>
            </a:pPr>
            <a:endParaRPr lang="fr-FR" dirty="0">
              <a:solidFill>
                <a:prstClr val="black"/>
              </a:solidFill>
            </a:endParaRPr>
          </a:p>
          <a:p>
            <a:r>
              <a:rPr lang="fr-FR" sz="22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Un principe souhaité, de objectifs communs</a:t>
            </a:r>
            <a:endParaRPr lang="fr-FR" sz="2200" dirty="0">
              <a:solidFill>
                <a:srgbClr val="2C99FC"/>
              </a:solidFill>
            </a:endParaRPr>
          </a:p>
          <a:p>
            <a:endParaRPr lang="fr-FR" sz="1900" dirty="0">
              <a:solidFill>
                <a:srgbClr val="2C99FC"/>
              </a:solidFill>
            </a:endParaRPr>
          </a:p>
          <a:p>
            <a:endParaRPr lang="fr-FR" dirty="0">
              <a:solidFill>
                <a:prstClr val="black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907704" y="1916831"/>
            <a:ext cx="5301919" cy="1800200"/>
            <a:chOff x="6413721" y="3572776"/>
            <a:chExt cx="2318658" cy="753332"/>
          </a:xfrm>
        </p:grpSpPr>
        <p:sp>
          <p:nvSpPr>
            <p:cNvPr id="15" name="Rectangle 14"/>
            <p:cNvSpPr/>
            <p:nvPr/>
          </p:nvSpPr>
          <p:spPr>
            <a:xfrm>
              <a:off x="6413721" y="3572776"/>
              <a:ext cx="2318658" cy="753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mpd="thinThick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89921" y="3688059"/>
              <a:ext cx="2166258" cy="522767"/>
            </a:xfrm>
            <a:prstGeom prst="rect">
              <a:avLst/>
            </a:prstGeom>
            <a:noFill/>
          </p:spPr>
          <p:txBody>
            <a:bodyPr wrap="square" rtlCol="0" anchor="ctr">
              <a:normAutofit fontScale="92500" lnSpcReduction="10000"/>
            </a:bodyPr>
            <a:lstStyle/>
            <a:p>
              <a:pPr marL="285750" indent="-285750">
                <a:buFontTx/>
                <a:buChar char="-"/>
              </a:pPr>
              <a:r>
                <a:rPr lang="fr-FR" sz="1500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Sortir d’une image de village dortoir</a:t>
              </a:r>
            </a:p>
            <a:p>
              <a:pPr marL="285750" indent="-285750">
                <a:buFontTx/>
                <a:buChar char="-"/>
              </a:pPr>
              <a:r>
                <a:rPr lang="fr-FR" sz="1500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Limiter les transports pendulaires : emploi – commerces – activités sportives et culturelles – animations populaires</a:t>
              </a:r>
            </a:p>
            <a:p>
              <a:pPr marL="285750" indent="-285750">
                <a:buFontTx/>
                <a:buChar char="-"/>
              </a:pPr>
              <a:r>
                <a:rPr lang="fr-FR" sz="1500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Valoriser notre patrimoine</a:t>
              </a:r>
            </a:p>
            <a:p>
              <a:pPr marL="285750" indent="-285750">
                <a:buFontTx/>
                <a:buChar char="-"/>
              </a:pPr>
              <a:r>
                <a:rPr lang="fr-FR" sz="1500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S’adresser à toutes les générations</a:t>
              </a:r>
            </a:p>
            <a:p>
              <a:pPr marL="285750" indent="-285750">
                <a:buFontTx/>
                <a:buChar char="-"/>
              </a:pPr>
              <a:r>
                <a:rPr lang="fr-FR" sz="1500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Créer du lien social</a:t>
              </a:r>
            </a:p>
            <a:p>
              <a:pPr marL="285750" indent="-285750">
                <a:buFontTx/>
                <a:buChar char="-"/>
              </a:pPr>
              <a:endParaRPr lang="fr-FR" sz="15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pic>
        <p:nvPicPr>
          <p:cNvPr id="5" name="Imag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149080"/>
            <a:ext cx="4667062" cy="2157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28724" y="2217355"/>
            <a:ext cx="7229475" cy="46166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r>
              <a:rPr lang="fr-FR" sz="24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Un impératif</a:t>
            </a:r>
            <a:endParaRPr lang="fr-FR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19200" y="2669865"/>
            <a:ext cx="7543800" cy="1200329"/>
          </a:xfrm>
        </p:spPr>
        <p:txBody>
          <a:bodyPr wrap="square" tIns="0" bIns="0" anchor="t" anchorCtr="0">
            <a:normAutofit/>
          </a:bodyPr>
          <a:lstStyle/>
          <a:p>
            <a:r>
              <a:rPr lang="fr-FR" sz="45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</a:rPr>
              <a:t>Une gouvernance partagée</a:t>
            </a:r>
            <a:endParaRPr lang="fr-FR" sz="45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699792" y="2514600"/>
            <a:ext cx="2448272" cy="1438275"/>
            <a:chOff x="762001" y="1946209"/>
            <a:chExt cx="2057400" cy="2057400"/>
          </a:xfrm>
        </p:grpSpPr>
        <p:sp>
          <p:nvSpPr>
            <p:cNvPr id="8" name="Oval 7"/>
            <p:cNvSpPr/>
            <p:nvPr/>
          </p:nvSpPr>
          <p:spPr>
            <a:xfrm>
              <a:off x="762001" y="1946209"/>
              <a:ext cx="2057400" cy="2057400"/>
            </a:xfrm>
            <a:prstGeom prst="ellips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>
                  <a:solidFill>
                    <a:prstClr val="white"/>
                  </a:solidFill>
                </a:rPr>
                <a:t>             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1007328" y="1992354"/>
              <a:ext cx="1583472" cy="1295400"/>
            </a:xfrm>
            <a:prstGeom prst="ellips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>
                  <a:solidFill>
                    <a:prstClr val="white"/>
                  </a:solidFill>
                </a:rPr>
                <a:t>       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223628" y="5297041"/>
            <a:ext cx="6300700" cy="508223"/>
            <a:chOff x="3895725" y="4267200"/>
            <a:chExt cx="1371600" cy="1371600"/>
          </a:xfrm>
        </p:grpSpPr>
        <p:sp>
          <p:nvSpPr>
            <p:cNvPr id="13" name="Rounded Rectangle 12"/>
            <p:cNvSpPr/>
            <p:nvPr/>
          </p:nvSpPr>
          <p:spPr>
            <a:xfrm>
              <a:off x="3895725" y="4267200"/>
              <a:ext cx="1371600" cy="1371600"/>
            </a:xfrm>
            <a:prstGeom prst="roundRect">
              <a:avLst/>
            </a:prstGeom>
            <a:gradFill flip="none" rotWithShape="1">
              <a:gsLst>
                <a:gs pos="38000">
                  <a:srgbClr val="F39C29"/>
                </a:gs>
                <a:gs pos="70000">
                  <a:srgbClr val="F2741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1524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>
                  <a:solidFill>
                    <a:prstClr val="white"/>
                  </a:solidFill>
                </a:rPr>
                <a:t>         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971925" y="4445446"/>
              <a:ext cx="1209676" cy="838200"/>
            </a:xfrm>
            <a:prstGeom prst="roundRect">
              <a:avLst/>
            </a:prstGeom>
            <a:gradFill flip="none" rotWithShape="1">
              <a:gsLst>
                <a:gs pos="63000">
                  <a:schemeClr val="bg1">
                    <a:alpha val="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prstClr val="white"/>
                  </a:solidFill>
                </a:rPr>
                <a:t>         </a:t>
              </a:r>
              <a:r>
                <a:rPr lang="fr-FR" dirty="0" smtClean="0">
                  <a:solidFill>
                    <a:prstClr val="white"/>
                  </a:solidFill>
                </a:rPr>
                <a:t>exemple :  am</a:t>
              </a:r>
              <a:r>
                <a:rPr lang="fr-FR" dirty="0" smtClean="0">
                  <a:solidFill>
                    <a:prstClr val="white"/>
                  </a:solidFill>
                </a:rPr>
                <a:t>énagements abords Espace Loisirs </a:t>
              </a:r>
              <a:endParaRPr lang="fr-FR" dirty="0">
                <a:solidFill>
                  <a:prstClr val="white"/>
                </a:solidFill>
              </a:endParaRPr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445911" y="76200"/>
            <a:ext cx="8229600" cy="11430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fr-FR" b="1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Fédérer l’ensemble des acteurs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331640" y="191683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Associations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2892612" y="4330184"/>
            <a:ext cx="2060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Conseil des Seniors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5724128" y="281498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CMJ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899592" y="3083108"/>
            <a:ext cx="1520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Bibliothèque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4067944" y="164166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CCAS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3203848" y="278092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Municipalité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1"/>
            </p:custDataLst>
          </p:nvPr>
        </p:nvSpPr>
        <p:spPr>
          <a:xfrm>
            <a:off x="683568" y="1844824"/>
            <a:ext cx="8001000" cy="1657350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r>
              <a:rPr lang="fr-FR" sz="2200" b="1" dirty="0" smtClean="0">
                <a:solidFill>
                  <a:srgbClr val="7BCF27"/>
                </a:solidFill>
              </a:rPr>
              <a:t>Commission de répartition des créneaux</a:t>
            </a:r>
          </a:p>
          <a:p>
            <a:r>
              <a:rPr lang="fr-FR" sz="2200" b="1" dirty="0" smtClean="0">
                <a:solidFill>
                  <a:srgbClr val="7BCF27"/>
                </a:solidFill>
              </a:rPr>
              <a:t>CCAS – CMJ - CS</a:t>
            </a:r>
          </a:p>
          <a:p>
            <a:r>
              <a:rPr lang="fr-FR" sz="2200" b="1" dirty="0" smtClean="0">
                <a:solidFill>
                  <a:srgbClr val="7BCF27"/>
                </a:solidFill>
              </a:rPr>
              <a:t>Commission animation élargie</a:t>
            </a:r>
          </a:p>
          <a:p>
            <a:r>
              <a:rPr lang="fr-FR" sz="2200" b="1" dirty="0" smtClean="0">
                <a:solidFill>
                  <a:srgbClr val="7BCF27"/>
                </a:solidFill>
              </a:rPr>
              <a:t>Comité d’organisation</a:t>
            </a:r>
            <a:endParaRPr lang="fr-FR" sz="2200" b="1" dirty="0" smtClean="0">
              <a:solidFill>
                <a:srgbClr val="7BCF27"/>
              </a:solidFill>
            </a:endParaRPr>
          </a:p>
          <a:p>
            <a:r>
              <a:rPr lang="fr-FR" sz="2200" b="1" dirty="0" smtClean="0">
                <a:solidFill>
                  <a:srgbClr val="7BCF27"/>
                </a:solidFill>
              </a:rPr>
              <a:t>Co-organisation</a:t>
            </a:r>
          </a:p>
          <a:p>
            <a:r>
              <a:rPr lang="fr-FR" sz="2200" b="1" dirty="0" smtClean="0">
                <a:solidFill>
                  <a:srgbClr val="7BCF27"/>
                </a:solidFill>
              </a:rPr>
              <a:t>Accompagnement dans le développement</a:t>
            </a:r>
            <a:endParaRPr lang="fr-FR" sz="22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2" name="Title 18"/>
          <p:cNvSpPr>
            <a:spLocks noGrp="1"/>
          </p:cNvSpPr>
          <p:nvPr>
            <p:ph type="title"/>
          </p:nvPr>
        </p:nvSpPr>
        <p:spPr>
          <a:xfrm>
            <a:off x="445911" y="76200"/>
            <a:ext cx="8229600" cy="11430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fr-FR" b="1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Des instances d’échanges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310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5000">
                <a:srgbClr val="84D830"/>
              </a:gs>
              <a:gs pos="48000">
                <a:srgbClr val="7BCF27"/>
              </a:gs>
              <a:gs pos="100000">
                <a:srgbClr val="56901C"/>
              </a:gs>
            </a:gsLst>
            <a:path path="circle">
              <a:fillToRect l="50000" t="50000" r="50000" b="50000"/>
            </a:path>
            <a:tileRect/>
          </a:gradFill>
          <a:ln w="5080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6" name="Oval 5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7868" y="1592766"/>
            <a:ext cx="12192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0" b="1">
                <a:solidFill>
                  <a:srgbClr val="65B131">
                    <a:alpha val="64000"/>
                  </a:srgbClr>
                </a:solidFill>
                <a:cs typeface="Arial" pitchFamily="34" charset="0"/>
              </a:rPr>
              <a:t>3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fr-FR" sz="4000" spc="60" dirty="0"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rPr>
              <a:t>Entre subventions et </a:t>
            </a:r>
            <a:r>
              <a:rPr lang="fr-FR" sz="4000" spc="60" dirty="0" err="1"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rPr>
              <a:t>co</a:t>
            </a:r>
            <a:r>
              <a:rPr lang="fr-FR" sz="4000" spc="60" dirty="0"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rPr>
              <a:t>-construction</a:t>
            </a:r>
            <a:endParaRPr lang="fr-FR" sz="4000" dirty="0"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ts val="0"/>
              </a:spcBef>
            </a:pPr>
            <a:r>
              <a:rPr lang="fr-FR" sz="1700" b="1">
                <a:solidFill>
                  <a:prstClr val="black">
                    <a:lumMod val="75000"/>
                    <a:lumOff val="25000"/>
                  </a:prstClr>
                </a:solidFill>
              </a:rPr>
              <a:t>Diffusez et compressez votre présentation pour une exécution transparente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1349992"/>
            <a:ext cx="9144000" cy="444778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6924" y="1897380"/>
            <a:ext cx="4676076" cy="3512820"/>
          </a:xfrm>
          <a:prstGeom prst="rect">
            <a:avLst/>
          </a:prstGeom>
          <a:noFill/>
        </p:spPr>
        <p:txBody>
          <a:bodyPr wrap="square" lIns="91440" rtlCol="0">
            <a:normAutofit/>
          </a:bodyPr>
          <a:lstStyle/>
          <a:p>
            <a:pPr marL="174625" indent="-174625">
              <a:buClr>
                <a:prstClr val="black">
                  <a:lumMod val="50000"/>
                  <a:lumOff val="50000"/>
                </a:prstClr>
              </a:buClr>
              <a:buSzPct val="94000"/>
              <a:buFont typeface="Calibri" pitchFamily="34" charset="0"/>
              <a:buChar char="»"/>
            </a:pPr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Clubs de compétitions</a:t>
            </a: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buClr>
                <a:prstClr val="black">
                  <a:lumMod val="50000"/>
                  <a:lumOff val="50000"/>
                </a:prstClr>
              </a:buClr>
              <a:buSzPct val="94000"/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171450" indent="-171450">
              <a:buClr>
                <a:prstClr val="black">
                  <a:lumMod val="50000"/>
                  <a:lumOff val="50000"/>
                </a:prstClr>
              </a:buClr>
              <a:buSzPct val="94000"/>
              <a:buFont typeface="Calibri" pitchFamily="34" charset="0"/>
              <a:buChar char="»"/>
            </a:pPr>
            <a:r>
              <a:rPr lang="fr-FR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Accompagnement au financement et à la recherche de partenaires</a:t>
            </a: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buClr>
                <a:prstClr val="black">
                  <a:lumMod val="50000"/>
                  <a:lumOff val="50000"/>
                </a:prstClr>
              </a:buClr>
              <a:buSzPct val="94000"/>
            </a:pPr>
            <a:endParaRPr lang="fr-FR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566" y="656594"/>
            <a:ext cx="8313234" cy="846386"/>
          </a:xfrm>
          <a:prstGeom prst="rect">
            <a:avLst/>
          </a:prstGeom>
          <a:noFill/>
          <a:ln>
            <a:noFill/>
          </a:ln>
        </p:spPr>
        <p:txBody>
          <a:bodyPr wrap="square" tIns="0" bIns="0" rtlCol="0" anchor="b" anchorCtr="0">
            <a:normAutofit/>
          </a:bodyPr>
          <a:lstStyle/>
          <a:p>
            <a:r>
              <a:rPr lang="fr-FR" sz="5500" b="1" spc="-150" dirty="0" smtClean="0">
                <a:solidFill>
                  <a:prstClr val="white">
                    <a:lumMod val="85000"/>
                  </a:prstClr>
                </a:solidFill>
                <a:latin typeface="Arial" pitchFamily="34" charset="0"/>
                <a:cs typeface="Arial" pitchFamily="34" charset="0"/>
              </a:rPr>
              <a:t>SUBVENTIONS</a:t>
            </a:r>
            <a:endParaRPr lang="fr-FR" sz="5500" b="1" spc="-150" dirty="0">
              <a:solidFill>
                <a:prstClr val="white">
                  <a:lumMod val="8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92" y="2313745"/>
            <a:ext cx="3892508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0400" y="3304950"/>
            <a:ext cx="8686800" cy="1095600"/>
          </a:xfrm>
        </p:spPr>
        <p:txBody>
          <a:bodyPr>
            <a:noAutofit/>
          </a:bodyPr>
          <a:lstStyle/>
          <a:p>
            <a:pPr lvl="0" algn="ctr">
              <a:lnSpc>
                <a:spcPct val="80000"/>
              </a:lnSpc>
              <a:spcBef>
                <a:spcPts val="0"/>
              </a:spcBef>
            </a:pPr>
            <a:r>
              <a:rPr lang="fr-FR" sz="7200" dirty="0" smtClean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  <a:t>LA CO-CONSTRUCTION</a:t>
            </a:r>
            <a:r>
              <a:rPr lang="fr-FR" sz="7200" dirty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  <a:t/>
            </a:r>
            <a:br>
              <a:rPr lang="fr-FR" sz="7200" dirty="0">
                <a:ln>
                  <a:gradFill>
                    <a:gsLst>
                      <a:gs pos="0">
                        <a:prstClr val="white"/>
                      </a:gs>
                      <a:gs pos="50000">
                        <a:prstClr val="white">
                          <a:lumMod val="75000"/>
                        </a:prst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prstClr val="white">
                        <a:lumMod val="75000"/>
                      </a:prstClr>
                    </a:gs>
                    <a:gs pos="91000">
                      <a:prstClr val="white"/>
                    </a:gs>
                  </a:gsLst>
                  <a:lin ang="16200000" scaled="1"/>
                </a:gradFill>
              </a:rPr>
            </a:br>
            <a:endParaRPr lang="fr-FR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97600" y="2286000"/>
            <a:ext cx="8694000" cy="639762"/>
          </a:xfrm>
        </p:spPr>
        <p:txBody>
          <a:bodyPr/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fr-FR" sz="3600" dirty="0" smtClean="0"/>
              <a:t>Le gagnant-gagnant</a:t>
            </a:r>
            <a:endParaRPr lang="fr-FR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1"/>
            </p:custDataLst>
          </p:nvPr>
        </p:nvSpPr>
        <p:spPr>
          <a:xfrm>
            <a:off x="467544" y="1412776"/>
            <a:ext cx="8001000" cy="2664296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r>
              <a:rPr lang="fr-FR" sz="2200" b="1" dirty="0" smtClean="0">
                <a:solidFill>
                  <a:srgbClr val="7BCF27"/>
                </a:solidFill>
              </a:rPr>
              <a:t>Evènementiels = environ 20 par ans</a:t>
            </a:r>
          </a:p>
          <a:p>
            <a:endParaRPr lang="fr-FR" sz="2200" b="1" dirty="0">
              <a:solidFill>
                <a:srgbClr val="7BCF27"/>
              </a:solidFill>
            </a:endParaRPr>
          </a:p>
          <a:p>
            <a:r>
              <a:rPr lang="fr-FR" sz="2200" b="1" dirty="0" smtClean="0">
                <a:solidFill>
                  <a:srgbClr val="7BCF27"/>
                </a:solidFill>
              </a:rPr>
              <a:t>NAP</a:t>
            </a:r>
          </a:p>
          <a:p>
            <a:endParaRPr lang="fr-FR" sz="2200" b="1" dirty="0">
              <a:solidFill>
                <a:srgbClr val="7BCF27"/>
              </a:solidFill>
            </a:endParaRPr>
          </a:p>
          <a:p>
            <a:r>
              <a:rPr lang="fr-FR" sz="2200" b="1" dirty="0" smtClean="0">
                <a:solidFill>
                  <a:srgbClr val="7BCF27"/>
                </a:solidFill>
              </a:rPr>
              <a:t>Emploi</a:t>
            </a:r>
          </a:p>
          <a:p>
            <a:endParaRPr lang="fr-FR" sz="2200" b="1" dirty="0">
              <a:solidFill>
                <a:srgbClr val="7BCF27"/>
              </a:solidFill>
            </a:endParaRPr>
          </a:p>
          <a:p>
            <a:r>
              <a:rPr lang="fr-FR" sz="2200" b="1" dirty="0" smtClean="0">
                <a:solidFill>
                  <a:srgbClr val="7BCF27"/>
                </a:solidFill>
              </a:rPr>
              <a:t>Services civiques</a:t>
            </a:r>
          </a:p>
          <a:p>
            <a:endParaRPr lang="fr-FR" sz="2200" b="1" dirty="0">
              <a:solidFill>
                <a:srgbClr val="7BCF27"/>
              </a:solidFill>
            </a:endParaRPr>
          </a:p>
          <a:p>
            <a:r>
              <a:rPr lang="fr-FR" sz="2200" b="1" dirty="0" smtClean="0">
                <a:solidFill>
                  <a:srgbClr val="7BCF27"/>
                </a:solidFill>
              </a:rPr>
              <a:t>Stages sportifs et culturelles</a:t>
            </a:r>
          </a:p>
          <a:p>
            <a:endParaRPr lang="fr-FR" sz="2200" b="1" dirty="0">
              <a:solidFill>
                <a:srgbClr val="7BCF27"/>
              </a:solidFill>
            </a:endParaRPr>
          </a:p>
          <a:p>
            <a:r>
              <a:rPr lang="fr-FR" sz="2200" b="1" dirty="0" smtClean="0">
                <a:solidFill>
                  <a:srgbClr val="7BCF27"/>
                </a:solidFill>
              </a:rPr>
              <a:t>Contribution à l’entretien de la salle</a:t>
            </a:r>
            <a:endParaRPr lang="fr-FR" sz="22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3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62000" y="1946209"/>
            <a:ext cx="2057400" cy="2057400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path path="circle">
              <a:fillToRect l="50000" t="50000" r="50000" b="50000"/>
            </a:path>
          </a:gradFill>
          <a:ln w="82550">
            <a:noFill/>
          </a:ln>
          <a:effectLst>
            <a:outerShdw blurRad="1270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3" name="Oval 2"/>
          <p:cNvSpPr/>
          <p:nvPr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6878" y="1755852"/>
            <a:ext cx="1219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0" b="1">
                <a:solidFill>
                  <a:prstClr val="white">
                    <a:lumMod val="65000"/>
                  </a:prstClr>
                </a:solidFill>
                <a:latin typeface="Georgia" pitchFamily="18" charset="0"/>
                <a:cs typeface="Arial" pitchFamily="34" charset="0"/>
              </a:rPr>
              <a:t>?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fr-FR" sz="4000" cap="none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Mais,</a:t>
            </a:r>
            <a:r>
              <a:rPr lang="fr-FR" sz="4000" b="0" cap="none" dirty="0">
                <a:solidFill>
                  <a:prstClr val="black"/>
                </a:solidFill>
                <a:ea typeface="+mn-ea"/>
                <a:cs typeface="+mn-cs"/>
              </a:rPr>
              <a:t> </a:t>
            </a:r>
            <a:br>
              <a:rPr lang="fr-FR" sz="4000" b="0" cap="none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fr-FR" sz="4000" b="0" cap="none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  <a:t>renforcer la cohérence</a:t>
            </a:r>
            <a:br>
              <a:rPr lang="fr-FR" sz="4000" b="0" cap="none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</a:br>
            <a:r>
              <a:rPr lang="fr-FR" sz="4000" b="0" cap="none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  <a:t>saturation des créneaux</a:t>
            </a:r>
            <a:br>
              <a:rPr lang="fr-FR" sz="4000" b="0" cap="none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</a:br>
            <a:r>
              <a:rPr lang="fr-FR" sz="4000" b="0" cap="none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  <a:t>bénévolat</a:t>
            </a:r>
            <a:r>
              <a:rPr lang="fr-FR" sz="4000" b="0" cap="none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  <a:t/>
            </a:r>
            <a:br>
              <a:rPr lang="fr-FR" sz="4000" b="0" cap="none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+mn-cs"/>
              </a:rPr>
            </a:br>
            <a:r>
              <a:rPr lang="fr-FR" sz="4000" b="0" cap="none" dirty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Arial" pitchFamily="34" charset="0"/>
              </a:rPr>
              <a:t/>
            </a:r>
            <a:br>
              <a:rPr lang="fr-FR" sz="4000" b="0" cap="none" dirty="0">
                <a:solidFill>
                  <a:prstClr val="black">
                    <a:lumMod val="50000"/>
                    <a:lumOff val="50000"/>
                  </a:prstClr>
                </a:solidFill>
                <a:ea typeface="+mn-ea"/>
                <a:cs typeface="Arial" pitchFamily="34" charset="0"/>
              </a:rPr>
            </a:br>
            <a:endParaRPr lang="fr-FR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733800" y="1316420"/>
            <a:ext cx="4953000" cy="1416269"/>
          </a:xfrm>
        </p:spPr>
        <p:txBody>
          <a:bodyPr>
            <a:normAutofit/>
          </a:bodyPr>
          <a:lstStyle/>
          <a:p>
            <a:r>
              <a:rPr lang="fr-FR" dirty="0" err="1" smtClean="0"/>
              <a:t>Villy</a:t>
            </a:r>
            <a:r>
              <a:rPr lang="fr-FR" dirty="0" smtClean="0"/>
              <a:t>-en-Auxois – 07 octobre 2016</a:t>
            </a:r>
          </a:p>
          <a:p>
            <a:r>
              <a:rPr lang="fr-FR" dirty="0" smtClean="0"/>
              <a:t>Frédéric Imbert – Maire de </a:t>
            </a:r>
            <a:r>
              <a:rPr lang="fr-FR" dirty="0" err="1" smtClean="0"/>
              <a:t>Clénay</a:t>
            </a:r>
            <a:endParaRPr lang="fr-FR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3048000"/>
            <a:ext cx="7239000" cy="1828800"/>
          </a:xfrm>
        </p:spPr>
        <p:txBody>
          <a:bodyPr>
            <a:normAutofit/>
          </a:bodyPr>
          <a:lstStyle/>
          <a:p>
            <a:pPr algn="l"/>
            <a:r>
              <a:rPr lang="fr-FR" sz="2400" b="0" dirty="0" smtClean="0">
                <a:solidFill>
                  <a:srgbClr val="7BCF27"/>
                </a:solidFill>
                <a:latin typeface="Calibri" pitchFamily="34" charset="0"/>
              </a:rPr>
              <a:t>Municipalité / Associations</a:t>
            </a:r>
            <a:r>
              <a:rPr lang="fr-FR" sz="2400" b="0" dirty="0">
                <a:solidFill>
                  <a:srgbClr val="262626"/>
                </a:solidFill>
              </a:rPr>
              <a:t/>
            </a:r>
            <a:br>
              <a:rPr lang="fr-FR" sz="2400" b="0" dirty="0">
                <a:solidFill>
                  <a:srgbClr val="262626"/>
                </a:solidFill>
              </a:rPr>
            </a:br>
            <a:r>
              <a:rPr lang="fr-FR" sz="5600" b="0" dirty="0" smtClean="0">
                <a:solidFill>
                  <a:prstClr val="white"/>
                </a:solidFill>
              </a:rPr>
              <a:t>Changer de relation</a:t>
            </a:r>
            <a:endParaRPr lang="fr-FR" sz="5600" b="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88640"/>
            <a:ext cx="19716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61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09QH3iDYSZce3zG7lU8ci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zR10xIjSp9ydXfZCEUpf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zR10xIjSp9ydXfZCEUpfr"/>
</p:tagLst>
</file>

<file path=ppt/theme/theme1.xml><?xml version="1.0" encoding="utf-8"?>
<a:theme xmlns:a="http://schemas.openxmlformats.org/drawingml/2006/main" name="Présentation de PowerPoint 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IntroducingPowerPoint2010</Template>
  <TotalTime>0</TotalTime>
  <Words>411</Words>
  <Application>Microsoft Office PowerPoint</Application>
  <PresentationFormat>Affichage à l'écran (4:3)</PresentationFormat>
  <Paragraphs>118</Paragraphs>
  <Slides>16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Présentation de PowerPoint 2010</vt:lpstr>
      <vt:lpstr>Municipalité / Associations Changer de relation</vt:lpstr>
      <vt:lpstr>Présentation PowerPoint</vt:lpstr>
      <vt:lpstr>1 dynamique favorable</vt:lpstr>
      <vt:lpstr>Quelques chiffres</vt:lpstr>
      <vt:lpstr>Présentation PowerPoint</vt:lpstr>
      <vt:lpstr>Des objectifs partagés</vt:lpstr>
      <vt:lpstr>Présentation PowerPoint</vt:lpstr>
      <vt:lpstr>Une gouvernance partagée</vt:lpstr>
      <vt:lpstr>Fédérer l’ensemble des acteurs</vt:lpstr>
      <vt:lpstr>Des instances d’échanges</vt:lpstr>
      <vt:lpstr>Entre subventions et co-construction</vt:lpstr>
      <vt:lpstr>Présentation PowerPoint</vt:lpstr>
      <vt:lpstr>LA CO-CONSTRUCTION </vt:lpstr>
      <vt:lpstr>Présentation PowerPoint</vt:lpstr>
      <vt:lpstr>Mais,  renforcer la cohérence saturation des créneaux bénévolat  </vt:lpstr>
      <vt:lpstr>Municipalité / Associations Changer de relation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2016-10-05T08:40:49Z</dcterms:created>
  <dcterms:modified xsi:type="dcterms:W3CDTF">2016-10-05T10:10:44Z</dcterms:modified>
</cp:coreProperties>
</file>